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62" r:id="rId5"/>
    <p:sldId id="259" r:id="rId6"/>
    <p:sldId id="260" r:id="rId7"/>
    <p:sldId id="25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DA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607E4A-1F23-4B04-B2FE-66CDA31362E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319694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607E4A-1F23-4B04-B2FE-66CDA31362E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150382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607E4A-1F23-4B04-B2FE-66CDA31362E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143504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607E4A-1F23-4B04-B2FE-66CDA31362E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30864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607E4A-1F23-4B04-B2FE-66CDA31362EE}"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66901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607E4A-1F23-4B04-B2FE-66CDA31362EE}"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316979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607E4A-1F23-4B04-B2FE-66CDA31362EE}"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122430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607E4A-1F23-4B04-B2FE-66CDA31362EE}"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180906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07E4A-1F23-4B04-B2FE-66CDA31362EE}"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130284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607E4A-1F23-4B04-B2FE-66CDA31362EE}"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284079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607E4A-1F23-4B04-B2FE-66CDA31362EE}"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018D8F-C0BA-430D-B21C-9FCD38D7449C}" type="slidenum">
              <a:rPr lang="en-GB" smtClean="0"/>
              <a:t>‹#›</a:t>
            </a:fld>
            <a:endParaRPr lang="en-GB"/>
          </a:p>
        </p:txBody>
      </p:sp>
    </p:spTree>
    <p:extLst>
      <p:ext uri="{BB962C8B-B14F-4D97-AF65-F5344CB8AC3E}">
        <p14:creationId xmlns:p14="http://schemas.microsoft.com/office/powerpoint/2010/main" val="37638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07E4A-1F23-4B04-B2FE-66CDA31362EE}" type="datetimeFigureOut">
              <a:rPr lang="en-GB" smtClean="0"/>
              <a:t>04/10/2022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18D8F-C0BA-430D-B21C-9FCD38D7449C}" type="slidenum">
              <a:rPr lang="en-GB" smtClean="0"/>
              <a:t>‹#›</a:t>
            </a:fld>
            <a:endParaRPr lang="en-GB"/>
          </a:p>
        </p:txBody>
      </p:sp>
    </p:spTree>
    <p:extLst>
      <p:ext uri="{BB962C8B-B14F-4D97-AF65-F5344CB8AC3E}">
        <p14:creationId xmlns:p14="http://schemas.microsoft.com/office/powerpoint/2010/main" val="144929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444" y="43223"/>
            <a:ext cx="9570468" cy="637425"/>
          </a:xfrm>
        </p:spPr>
        <p:txBody>
          <a:bodyPr>
            <a:normAutofit/>
          </a:bodyPr>
          <a:lstStyle/>
          <a:p>
            <a:r>
              <a:rPr lang="en-GB" sz="3600" b="1" dirty="0" smtClean="0"/>
              <a:t>Maths Medium Term Overviews</a:t>
            </a:r>
            <a:endParaRPr lang="en-GB" sz="3600" b="1" dirty="0"/>
          </a:p>
        </p:txBody>
      </p:sp>
      <p:grpSp>
        <p:nvGrpSpPr>
          <p:cNvPr id="6" name="Group 5"/>
          <p:cNvGrpSpPr/>
          <p:nvPr/>
        </p:nvGrpSpPr>
        <p:grpSpPr>
          <a:xfrm>
            <a:off x="540610" y="387746"/>
            <a:ext cx="9903020" cy="6320660"/>
            <a:chOff x="776511" y="546847"/>
            <a:chExt cx="9366236" cy="6114026"/>
          </a:xfrm>
        </p:grpSpPr>
        <p:sp>
          <p:nvSpPr>
            <p:cNvPr id="7" name="Freeform 6"/>
            <p:cNvSpPr/>
            <p:nvPr/>
          </p:nvSpPr>
          <p:spPr>
            <a:xfrm rot="21600000">
              <a:off x="1193085" y="828137"/>
              <a:ext cx="4476152" cy="2916369"/>
            </a:xfrm>
            <a:custGeom>
              <a:avLst/>
              <a:gdLst>
                <a:gd name="connsiteX0" fmla="*/ 0 w 2916368"/>
                <a:gd name="connsiteY0" fmla="*/ 0 h 4476151"/>
                <a:gd name="connsiteX1" fmla="*/ 2430297 w 2916368"/>
                <a:gd name="connsiteY1" fmla="*/ 0 h 4476151"/>
                <a:gd name="connsiteX2" fmla="*/ 2916368 w 2916368"/>
                <a:gd name="connsiteY2" fmla="*/ 486071 h 4476151"/>
                <a:gd name="connsiteX3" fmla="*/ 2916368 w 2916368"/>
                <a:gd name="connsiteY3" fmla="*/ 4476151 h 4476151"/>
                <a:gd name="connsiteX4" fmla="*/ 0 w 2916368"/>
                <a:gd name="connsiteY4" fmla="*/ 4476151 h 4476151"/>
                <a:gd name="connsiteX5" fmla="*/ 0 w 2916368"/>
                <a:gd name="connsiteY5" fmla="*/ 0 h 447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368" h="4476151">
                  <a:moveTo>
                    <a:pt x="0" y="4476150"/>
                  </a:moveTo>
                  <a:lnTo>
                    <a:pt x="0" y="746041"/>
                  </a:lnTo>
                  <a:cubicBezTo>
                    <a:pt x="0" y="334014"/>
                    <a:pt x="141788" y="1"/>
                    <a:pt x="316692" y="1"/>
                  </a:cubicBezTo>
                  <a:lnTo>
                    <a:pt x="2916368" y="1"/>
                  </a:lnTo>
                  <a:lnTo>
                    <a:pt x="2916368" y="4476150"/>
                  </a:lnTo>
                  <a:lnTo>
                    <a:pt x="0" y="44761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0473" tIns="220471" rIns="220472" bIns="949565" numCol="1" spcCol="1270" anchor="ctr" anchorCtr="0">
              <a:noAutofit/>
            </a:bodyPr>
            <a:lstStyle/>
            <a:p>
              <a:pPr lvl="0" algn="ctr" defTabSz="1377950">
                <a:lnSpc>
                  <a:spcPct val="90000"/>
                </a:lnSpc>
                <a:spcBef>
                  <a:spcPct val="0"/>
                </a:spcBef>
                <a:spcAft>
                  <a:spcPct val="35000"/>
                </a:spcAft>
              </a:pPr>
              <a:endParaRPr lang="en-US" sz="3100" kern="1200" dirty="0"/>
            </a:p>
          </p:txBody>
        </p:sp>
        <p:sp>
          <p:nvSpPr>
            <p:cNvPr id="8" name="Freeform 7"/>
            <p:cNvSpPr/>
            <p:nvPr/>
          </p:nvSpPr>
          <p:spPr>
            <a:xfrm>
              <a:off x="5666596" y="828137"/>
              <a:ext cx="4476151" cy="2916368"/>
            </a:xfrm>
            <a:custGeom>
              <a:avLst/>
              <a:gdLst>
                <a:gd name="connsiteX0" fmla="*/ 0 w 4476151"/>
                <a:gd name="connsiteY0" fmla="*/ 0 h 2916368"/>
                <a:gd name="connsiteX1" fmla="*/ 3990080 w 4476151"/>
                <a:gd name="connsiteY1" fmla="*/ 0 h 2916368"/>
                <a:gd name="connsiteX2" fmla="*/ 4476151 w 4476151"/>
                <a:gd name="connsiteY2" fmla="*/ 486071 h 2916368"/>
                <a:gd name="connsiteX3" fmla="*/ 4476151 w 4476151"/>
                <a:gd name="connsiteY3" fmla="*/ 2916368 h 2916368"/>
                <a:gd name="connsiteX4" fmla="*/ 0 w 4476151"/>
                <a:gd name="connsiteY4" fmla="*/ 2916368 h 2916368"/>
                <a:gd name="connsiteX5" fmla="*/ 0 w 4476151"/>
                <a:gd name="connsiteY5" fmla="*/ 0 h 29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51" h="2916368">
                  <a:moveTo>
                    <a:pt x="0" y="0"/>
                  </a:moveTo>
                  <a:lnTo>
                    <a:pt x="3990080" y="0"/>
                  </a:lnTo>
                  <a:cubicBezTo>
                    <a:pt x="4258530" y="0"/>
                    <a:pt x="4476151" y="217621"/>
                    <a:pt x="4476151" y="486071"/>
                  </a:cubicBezTo>
                  <a:lnTo>
                    <a:pt x="4476151" y="2916368"/>
                  </a:lnTo>
                  <a:lnTo>
                    <a:pt x="0" y="2916368"/>
                  </a:lnTo>
                  <a:lnTo>
                    <a:pt x="0" y="0"/>
                  </a:lnTo>
                  <a:close/>
                </a:path>
              </a:pathLst>
            </a:cu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78232" tIns="78232" rIns="78232" bIns="807324" numCol="1" spcCol="1270" anchor="ctr" anchorCtr="0">
              <a:noAutofit/>
            </a:bodyPr>
            <a:lstStyle/>
            <a:p>
              <a:pPr lvl="0" algn="ctr" defTabSz="466725">
                <a:lnSpc>
                  <a:spcPct val="90000"/>
                </a:lnSpc>
                <a:spcBef>
                  <a:spcPct val="0"/>
                </a:spcBef>
                <a:spcAft>
                  <a:spcPct val="35000"/>
                </a:spcAft>
              </a:pPr>
              <a:endParaRPr lang="en-US" sz="1200" kern="1200" dirty="0"/>
            </a:p>
          </p:txBody>
        </p:sp>
        <p:sp>
          <p:nvSpPr>
            <p:cNvPr id="9" name="Freeform 8"/>
            <p:cNvSpPr/>
            <p:nvPr/>
          </p:nvSpPr>
          <p:spPr>
            <a:xfrm rot="21600000">
              <a:off x="1190445" y="3744504"/>
              <a:ext cx="4476152" cy="2916369"/>
            </a:xfrm>
            <a:custGeom>
              <a:avLst/>
              <a:gdLst>
                <a:gd name="connsiteX0" fmla="*/ 0 w 4476151"/>
                <a:gd name="connsiteY0" fmla="*/ 0 h 2916368"/>
                <a:gd name="connsiteX1" fmla="*/ 3990080 w 4476151"/>
                <a:gd name="connsiteY1" fmla="*/ 0 h 2916368"/>
                <a:gd name="connsiteX2" fmla="*/ 4476151 w 4476151"/>
                <a:gd name="connsiteY2" fmla="*/ 486071 h 2916368"/>
                <a:gd name="connsiteX3" fmla="*/ 4476151 w 4476151"/>
                <a:gd name="connsiteY3" fmla="*/ 2916368 h 2916368"/>
                <a:gd name="connsiteX4" fmla="*/ 0 w 4476151"/>
                <a:gd name="connsiteY4" fmla="*/ 2916368 h 2916368"/>
                <a:gd name="connsiteX5" fmla="*/ 0 w 4476151"/>
                <a:gd name="connsiteY5" fmla="*/ 0 h 29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51" h="2916368">
                  <a:moveTo>
                    <a:pt x="4476151" y="2916368"/>
                  </a:moveTo>
                  <a:lnTo>
                    <a:pt x="486071" y="2916368"/>
                  </a:lnTo>
                  <a:cubicBezTo>
                    <a:pt x="217621" y="2916368"/>
                    <a:pt x="0" y="2698747"/>
                    <a:pt x="0" y="2430297"/>
                  </a:cubicBezTo>
                  <a:lnTo>
                    <a:pt x="0" y="0"/>
                  </a:lnTo>
                  <a:lnTo>
                    <a:pt x="4476151" y="0"/>
                  </a:lnTo>
                  <a:lnTo>
                    <a:pt x="4476151" y="2916368"/>
                  </a:lnTo>
                  <a:close/>
                </a:path>
              </a:pathLst>
            </a:cu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220471" tIns="949565" rIns="220473" bIns="220472" numCol="1" spcCol="1270" anchor="ctr" anchorCtr="0">
              <a:noAutofit/>
            </a:bodyPr>
            <a:lstStyle/>
            <a:p>
              <a:pPr lvl="0" algn="ctr" defTabSz="1377950">
                <a:lnSpc>
                  <a:spcPct val="90000"/>
                </a:lnSpc>
                <a:spcBef>
                  <a:spcPct val="0"/>
                </a:spcBef>
                <a:spcAft>
                  <a:spcPct val="35000"/>
                </a:spcAft>
              </a:pPr>
              <a:endParaRPr lang="en-US" sz="3100" kern="1200"/>
            </a:p>
          </p:txBody>
        </p:sp>
        <p:sp>
          <p:nvSpPr>
            <p:cNvPr id="10" name="Freeform 9"/>
            <p:cNvSpPr/>
            <p:nvPr/>
          </p:nvSpPr>
          <p:spPr>
            <a:xfrm>
              <a:off x="5666595" y="3744504"/>
              <a:ext cx="4476152" cy="2916369"/>
            </a:xfrm>
            <a:custGeom>
              <a:avLst/>
              <a:gdLst>
                <a:gd name="connsiteX0" fmla="*/ 0 w 2916368"/>
                <a:gd name="connsiteY0" fmla="*/ 0 h 4476151"/>
                <a:gd name="connsiteX1" fmla="*/ 2430297 w 2916368"/>
                <a:gd name="connsiteY1" fmla="*/ 0 h 4476151"/>
                <a:gd name="connsiteX2" fmla="*/ 2916368 w 2916368"/>
                <a:gd name="connsiteY2" fmla="*/ 486071 h 4476151"/>
                <a:gd name="connsiteX3" fmla="*/ 2916368 w 2916368"/>
                <a:gd name="connsiteY3" fmla="*/ 4476151 h 4476151"/>
                <a:gd name="connsiteX4" fmla="*/ 0 w 2916368"/>
                <a:gd name="connsiteY4" fmla="*/ 4476151 h 4476151"/>
                <a:gd name="connsiteX5" fmla="*/ 0 w 2916368"/>
                <a:gd name="connsiteY5" fmla="*/ 0 h 447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368" h="4476151">
                  <a:moveTo>
                    <a:pt x="2916368" y="1"/>
                  </a:moveTo>
                  <a:lnTo>
                    <a:pt x="2916368" y="3730110"/>
                  </a:lnTo>
                  <a:cubicBezTo>
                    <a:pt x="2916368" y="4142137"/>
                    <a:pt x="2774580" y="4476150"/>
                    <a:pt x="2599676" y="4476150"/>
                  </a:cubicBezTo>
                  <a:lnTo>
                    <a:pt x="0" y="4476150"/>
                  </a:lnTo>
                  <a:lnTo>
                    <a:pt x="0" y="1"/>
                  </a:lnTo>
                  <a:lnTo>
                    <a:pt x="2916368" y="1"/>
                  </a:lnTo>
                  <a:close/>
                </a:path>
              </a:pathLst>
            </a:custGeom>
            <a:solidFill>
              <a:srgbClr val="0DA35F"/>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220473" tIns="949564" rIns="220472" bIns="220473" numCol="1" spcCol="1270" anchor="ctr" anchorCtr="0">
              <a:noAutofit/>
            </a:bodyPr>
            <a:lstStyle/>
            <a:p>
              <a:endParaRPr lang="en-GB" sz="1200" dirty="0"/>
            </a:p>
            <a:p>
              <a:endParaRPr lang="en-GB" sz="1200" dirty="0" smtClean="0"/>
            </a:p>
            <a:p>
              <a:endParaRPr lang="en-GB" sz="1200" dirty="0"/>
            </a:p>
            <a:p>
              <a:endParaRPr lang="en-GB" dirty="0"/>
            </a:p>
            <a:p>
              <a:pPr lvl="0" defTabSz="1377950">
                <a:lnSpc>
                  <a:spcPct val="90000"/>
                </a:lnSpc>
                <a:spcBef>
                  <a:spcPct val="0"/>
                </a:spcBef>
                <a:spcAft>
                  <a:spcPct val="35000"/>
                </a:spcAft>
              </a:pPr>
              <a:endParaRPr lang="en-US" sz="1200" kern="1200" dirty="0"/>
            </a:p>
          </p:txBody>
        </p:sp>
        <p:sp>
          <p:nvSpPr>
            <p:cNvPr id="11" name="Freeform 10"/>
            <p:cNvSpPr/>
            <p:nvPr/>
          </p:nvSpPr>
          <p:spPr>
            <a:xfrm>
              <a:off x="776511" y="546847"/>
              <a:ext cx="2258343" cy="1057677"/>
            </a:xfrm>
            <a:custGeom>
              <a:avLst/>
              <a:gdLst>
                <a:gd name="connsiteX0" fmla="*/ 0 w 2309962"/>
                <a:gd name="connsiteY0" fmla="*/ 204376 h 1226230"/>
                <a:gd name="connsiteX1" fmla="*/ 204376 w 2309962"/>
                <a:gd name="connsiteY1" fmla="*/ 0 h 1226230"/>
                <a:gd name="connsiteX2" fmla="*/ 2105586 w 2309962"/>
                <a:gd name="connsiteY2" fmla="*/ 0 h 1226230"/>
                <a:gd name="connsiteX3" fmla="*/ 2309962 w 2309962"/>
                <a:gd name="connsiteY3" fmla="*/ 204376 h 1226230"/>
                <a:gd name="connsiteX4" fmla="*/ 2309962 w 2309962"/>
                <a:gd name="connsiteY4" fmla="*/ 1021854 h 1226230"/>
                <a:gd name="connsiteX5" fmla="*/ 2105586 w 2309962"/>
                <a:gd name="connsiteY5" fmla="*/ 1226230 h 1226230"/>
                <a:gd name="connsiteX6" fmla="*/ 204376 w 2309962"/>
                <a:gd name="connsiteY6" fmla="*/ 1226230 h 1226230"/>
                <a:gd name="connsiteX7" fmla="*/ 0 w 2309962"/>
                <a:gd name="connsiteY7" fmla="*/ 1021854 h 1226230"/>
                <a:gd name="connsiteX8" fmla="*/ 0 w 2309962"/>
                <a:gd name="connsiteY8" fmla="*/ 204376 h 12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962" h="1226230">
                  <a:moveTo>
                    <a:pt x="0" y="204376"/>
                  </a:moveTo>
                  <a:cubicBezTo>
                    <a:pt x="0" y="91502"/>
                    <a:pt x="91502" y="0"/>
                    <a:pt x="204376" y="0"/>
                  </a:cubicBezTo>
                  <a:lnTo>
                    <a:pt x="2105586" y="0"/>
                  </a:lnTo>
                  <a:cubicBezTo>
                    <a:pt x="2218460" y="0"/>
                    <a:pt x="2309962" y="91502"/>
                    <a:pt x="2309962" y="204376"/>
                  </a:cubicBezTo>
                  <a:lnTo>
                    <a:pt x="2309962" y="1021854"/>
                  </a:lnTo>
                  <a:cubicBezTo>
                    <a:pt x="2309962" y="1134728"/>
                    <a:pt x="2218460" y="1226230"/>
                    <a:pt x="2105586" y="1226230"/>
                  </a:cubicBezTo>
                  <a:lnTo>
                    <a:pt x="204376" y="1226230"/>
                  </a:lnTo>
                  <a:cubicBezTo>
                    <a:pt x="91502" y="1226230"/>
                    <a:pt x="0" y="1134728"/>
                    <a:pt x="0" y="1021854"/>
                  </a:cubicBezTo>
                  <a:lnTo>
                    <a:pt x="0" y="204376"/>
                  </a:lnTo>
                  <a:close/>
                </a:path>
              </a:pathLst>
            </a:custGeom>
            <a:solidFill>
              <a:schemeClr val="accent6">
                <a:lumMod val="60000"/>
                <a:lumOff val="40000"/>
              </a:schemeClr>
            </a:solidFill>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177970" tIns="177970" rIns="177970" bIns="177970" numCol="1" spcCol="1270" anchor="t" anchorCtr="0">
              <a:noAutofit/>
            </a:bodyPr>
            <a:lstStyle/>
            <a:p>
              <a:pPr lvl="0" algn="ctr" defTabSz="1377950">
                <a:lnSpc>
                  <a:spcPct val="90000"/>
                </a:lnSpc>
                <a:spcBef>
                  <a:spcPct val="0"/>
                </a:spcBef>
                <a:spcAft>
                  <a:spcPct val="35000"/>
                </a:spcAft>
              </a:pPr>
              <a:r>
                <a:rPr lang="en-US" sz="3100" kern="1200" dirty="0" smtClean="0"/>
                <a:t>MNP Guidance</a:t>
              </a:r>
              <a:endParaRPr lang="en-US" sz="3100" kern="1200" dirty="0"/>
            </a:p>
          </p:txBody>
        </p:sp>
      </p:grpSp>
      <p:pic>
        <p:nvPicPr>
          <p:cNvPr id="14" name="Picture 13"/>
          <p:cNvPicPr>
            <a:picLocks noChangeAspect="1"/>
          </p:cNvPicPr>
          <p:nvPr/>
        </p:nvPicPr>
        <p:blipFill>
          <a:blip r:embed="rId2"/>
          <a:stretch>
            <a:fillRect/>
          </a:stretch>
        </p:blipFill>
        <p:spPr>
          <a:xfrm>
            <a:off x="1300021" y="4632545"/>
            <a:ext cx="4257000" cy="469633"/>
          </a:xfrm>
          <a:prstGeom prst="rect">
            <a:avLst/>
          </a:prstGeom>
        </p:spPr>
      </p:pic>
      <p:pic>
        <p:nvPicPr>
          <p:cNvPr id="15" name="Picture 14"/>
          <p:cNvPicPr>
            <a:picLocks noChangeAspect="1"/>
          </p:cNvPicPr>
          <p:nvPr/>
        </p:nvPicPr>
        <p:blipFill>
          <a:blip r:embed="rId3"/>
          <a:stretch>
            <a:fillRect/>
          </a:stretch>
        </p:blipFill>
        <p:spPr>
          <a:xfrm>
            <a:off x="1334853" y="5294520"/>
            <a:ext cx="4257000" cy="442835"/>
          </a:xfrm>
          <a:prstGeom prst="rect">
            <a:avLst/>
          </a:prstGeom>
        </p:spPr>
      </p:pic>
      <p:pic>
        <p:nvPicPr>
          <p:cNvPr id="16" name="Picture 15"/>
          <p:cNvPicPr>
            <a:picLocks noChangeAspect="1"/>
          </p:cNvPicPr>
          <p:nvPr/>
        </p:nvPicPr>
        <p:blipFill>
          <a:blip r:embed="rId4"/>
          <a:stretch>
            <a:fillRect/>
          </a:stretch>
        </p:blipFill>
        <p:spPr>
          <a:xfrm>
            <a:off x="1307771" y="5929696"/>
            <a:ext cx="1992420" cy="402485"/>
          </a:xfrm>
          <a:prstGeom prst="rect">
            <a:avLst/>
          </a:prstGeom>
        </p:spPr>
      </p:pic>
      <p:pic>
        <p:nvPicPr>
          <p:cNvPr id="17" name="Picture 16"/>
          <p:cNvPicPr>
            <a:picLocks noChangeAspect="1"/>
          </p:cNvPicPr>
          <p:nvPr/>
        </p:nvPicPr>
        <p:blipFill>
          <a:blip r:embed="rId5"/>
          <a:stretch>
            <a:fillRect/>
          </a:stretch>
        </p:blipFill>
        <p:spPr>
          <a:xfrm>
            <a:off x="3302831" y="5929697"/>
            <a:ext cx="2254190" cy="402485"/>
          </a:xfrm>
          <a:prstGeom prst="rect">
            <a:avLst/>
          </a:prstGeom>
        </p:spPr>
      </p:pic>
      <p:sp>
        <p:nvSpPr>
          <p:cNvPr id="18" name="Rectangle 17"/>
          <p:cNvSpPr/>
          <p:nvPr/>
        </p:nvSpPr>
        <p:spPr>
          <a:xfrm>
            <a:off x="5805802" y="3789271"/>
            <a:ext cx="4217089" cy="3033138"/>
          </a:xfrm>
          <a:prstGeom prst="rect">
            <a:avLst/>
          </a:prstGeom>
        </p:spPr>
        <p:txBody>
          <a:bodyPr wrap="square">
            <a:spAutoFit/>
          </a:bodyPr>
          <a:lstStyle/>
          <a:p>
            <a:pPr lvl="0" algn="ctr" defTabSz="466725">
              <a:lnSpc>
                <a:spcPct val="90000"/>
              </a:lnSpc>
              <a:spcBef>
                <a:spcPct val="0"/>
              </a:spcBef>
              <a:spcAft>
                <a:spcPct val="35000"/>
              </a:spcAft>
            </a:pPr>
            <a:r>
              <a:rPr lang="en-US" sz="1400" b="1" dirty="0" smtClean="0"/>
              <a:t>Spiral </a:t>
            </a:r>
            <a:r>
              <a:rPr lang="en-US" sz="1400" b="1" dirty="0"/>
              <a:t>Curriculum</a:t>
            </a:r>
          </a:p>
          <a:p>
            <a:pPr lvl="0" defTabSz="466725">
              <a:lnSpc>
                <a:spcPct val="90000"/>
              </a:lnSpc>
              <a:spcBef>
                <a:spcPct val="0"/>
              </a:spcBef>
              <a:spcAft>
                <a:spcPct val="35000"/>
              </a:spcAft>
            </a:pPr>
            <a:endParaRPr lang="en-US" sz="800" b="1" dirty="0"/>
          </a:p>
          <a:p>
            <a:pPr lvl="0" defTabSz="466725">
              <a:lnSpc>
                <a:spcPct val="90000"/>
              </a:lnSpc>
              <a:spcBef>
                <a:spcPct val="0"/>
              </a:spcBef>
              <a:spcAft>
                <a:spcPct val="35000"/>
              </a:spcAft>
            </a:pPr>
            <a:r>
              <a:rPr lang="en-GB" sz="1400" dirty="0"/>
              <a:t>MNP Textbooks follow Bruner’s spiral curriculum, where topics are revisited at increasing levels of difficulty. New skills and concepts are clearly related to previous learning with the aim of progressively increasing competency. If pupils miss some lessons on a particular topic in one year, they’ll have a chance to revisit the topic the following year. Any key lessons missed in Year 4 can be integrated into Years 5 and 6.</a:t>
            </a:r>
          </a:p>
          <a:p>
            <a:pPr lvl="0" defTabSz="466725">
              <a:lnSpc>
                <a:spcPct val="90000"/>
              </a:lnSpc>
              <a:spcBef>
                <a:spcPct val="0"/>
              </a:spcBef>
              <a:spcAft>
                <a:spcPct val="35000"/>
              </a:spcAft>
            </a:pPr>
            <a:r>
              <a:rPr lang="en-GB" sz="1400" dirty="0"/>
              <a:t> For example, if Textbook 4B, Chapter 12: Geometry was missed last academic year, the lessons can be integrated into Textbook 5B, Chapter 9, which also covers geometry</a:t>
            </a:r>
            <a:endParaRPr lang="en-US" sz="1400" dirty="0"/>
          </a:p>
        </p:txBody>
      </p:sp>
      <p:sp>
        <p:nvSpPr>
          <p:cNvPr id="19" name="Rectangle 18"/>
          <p:cNvSpPr/>
          <p:nvPr/>
        </p:nvSpPr>
        <p:spPr>
          <a:xfrm>
            <a:off x="5710949" y="678543"/>
            <a:ext cx="4701751" cy="3139321"/>
          </a:xfrm>
          <a:prstGeom prst="rect">
            <a:avLst/>
          </a:prstGeom>
        </p:spPr>
        <p:txBody>
          <a:bodyPr wrap="square">
            <a:spAutoFit/>
          </a:bodyPr>
          <a:lstStyle/>
          <a:p>
            <a:pPr lvl="0" algn="ctr" defTabSz="1377950">
              <a:lnSpc>
                <a:spcPct val="90000"/>
              </a:lnSpc>
              <a:spcBef>
                <a:spcPct val="0"/>
              </a:spcBef>
              <a:spcAft>
                <a:spcPct val="35000"/>
              </a:spcAft>
            </a:pPr>
            <a:r>
              <a:rPr lang="en-US" sz="1400" b="1" dirty="0"/>
              <a:t>Journal Types</a:t>
            </a:r>
          </a:p>
          <a:p>
            <a:pPr lvl="0" algn="ctr" defTabSz="1377950">
              <a:lnSpc>
                <a:spcPct val="90000"/>
              </a:lnSpc>
              <a:spcBef>
                <a:spcPct val="0"/>
              </a:spcBef>
              <a:spcAft>
                <a:spcPct val="35000"/>
              </a:spcAft>
            </a:pPr>
            <a:endParaRPr lang="en-US" sz="800" dirty="0"/>
          </a:p>
          <a:p>
            <a:r>
              <a:rPr lang="en-GB" sz="1200" b="1" dirty="0"/>
              <a:t>1. Descriptive journaling</a:t>
            </a:r>
          </a:p>
          <a:p>
            <a:r>
              <a:rPr lang="en-GB" sz="1200" dirty="0"/>
              <a:t>Descriptive questions ask children to describe the methods they have used or explain a concept. </a:t>
            </a:r>
          </a:p>
          <a:p>
            <a:r>
              <a:rPr lang="en-GB" sz="1200" b="1" dirty="0"/>
              <a:t>2. Evaluative journaling</a:t>
            </a:r>
          </a:p>
          <a:p>
            <a:r>
              <a:rPr lang="en-GB" sz="1200" dirty="0"/>
              <a:t>Evaluative tasks ask children why they chose a method and how helpful it was to solve the problem.</a:t>
            </a:r>
          </a:p>
          <a:p>
            <a:r>
              <a:rPr lang="en-GB" sz="1200" b="1" dirty="0"/>
              <a:t>3. Creative journaling</a:t>
            </a:r>
          </a:p>
          <a:p>
            <a:r>
              <a:rPr lang="en-GB" sz="1200" dirty="0"/>
              <a:t>Creative journaling lets children develop models and stories to show their understanding. </a:t>
            </a:r>
          </a:p>
          <a:p>
            <a:r>
              <a:rPr lang="en-GB" sz="1200" b="1" dirty="0"/>
              <a:t>4. Investigative journaling</a:t>
            </a:r>
          </a:p>
          <a:p>
            <a:r>
              <a:rPr lang="en-GB" sz="1200" dirty="0"/>
              <a:t>Children can explore a problem and record their findings.</a:t>
            </a:r>
          </a:p>
          <a:p>
            <a:r>
              <a:rPr lang="en-GB" sz="1200" b="1" dirty="0"/>
              <a:t>5. Formative journaling</a:t>
            </a:r>
          </a:p>
          <a:p>
            <a:r>
              <a:rPr lang="en-GB" sz="1200" dirty="0"/>
              <a:t>Children show you what they have learned and understood in formative journal entries.</a:t>
            </a:r>
          </a:p>
        </p:txBody>
      </p:sp>
      <p:sp>
        <p:nvSpPr>
          <p:cNvPr id="20" name="Rectangle 19"/>
          <p:cNvSpPr/>
          <p:nvPr/>
        </p:nvSpPr>
        <p:spPr>
          <a:xfrm>
            <a:off x="1168123" y="1306656"/>
            <a:ext cx="4401409" cy="1938992"/>
          </a:xfrm>
          <a:prstGeom prst="rect">
            <a:avLst/>
          </a:prstGeom>
        </p:spPr>
        <p:txBody>
          <a:bodyPr wrap="square">
            <a:spAutoFit/>
          </a:bodyPr>
          <a:lstStyle/>
          <a:p>
            <a:pPr algn="ctr"/>
            <a:r>
              <a:rPr lang="en-GB" sz="1200" b="1" dirty="0" smtClean="0"/>
              <a:t>Overview</a:t>
            </a:r>
          </a:p>
          <a:p>
            <a:pPr algn="ctr"/>
            <a:endParaRPr lang="en-GB" sz="1200" b="1" dirty="0" smtClean="0"/>
          </a:p>
          <a:p>
            <a:r>
              <a:rPr lang="en-GB" sz="1200" dirty="0" smtClean="0"/>
              <a:t>Our curriculum overviews are taken from the Maths — No Problem! Primary Maths Series, which is fully aligned with the 2014 English national curriculum for maths. They outline the content and topic order of the series.</a:t>
            </a:r>
          </a:p>
          <a:p>
            <a:r>
              <a:rPr lang="en-GB" sz="1200" dirty="0" smtClean="0"/>
              <a:t>Learning is presented in small-step, logical sequences organised into individual lessons with a title indicating the focus of learning for that lesson. The sequence of lessons is carefully organised with clear lines of progression.</a:t>
            </a:r>
            <a:endParaRPr lang="en-GB" sz="1200" dirty="0"/>
          </a:p>
        </p:txBody>
      </p:sp>
    </p:spTree>
    <p:extLst>
      <p:ext uri="{BB962C8B-B14F-4D97-AF65-F5344CB8AC3E}">
        <p14:creationId xmlns:p14="http://schemas.microsoft.com/office/powerpoint/2010/main" val="368064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15" y="106333"/>
            <a:ext cx="10515600" cy="557901"/>
          </a:xfrm>
        </p:spPr>
        <p:txBody>
          <a:bodyPr>
            <a:noAutofit/>
          </a:bodyPr>
          <a:lstStyle/>
          <a:p>
            <a:r>
              <a:rPr lang="en-GB" sz="3200" dirty="0" smtClean="0">
                <a:latin typeface="Arial" panose="020B0604020202020204" pitchFamily="34" charset="0"/>
                <a:cs typeface="Arial" panose="020B0604020202020204" pitchFamily="34" charset="0"/>
              </a:rPr>
              <a:t>Primary Maths Series – Reception at a Glance</a:t>
            </a:r>
            <a:endParaRPr lang="en-GB" sz="32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896050"/>
              </p:ext>
            </p:extLst>
          </p:nvPr>
        </p:nvGraphicFramePr>
        <p:xfrm>
          <a:off x="389627" y="664234"/>
          <a:ext cx="10515600" cy="5857240"/>
        </p:xfrm>
        <a:graphic>
          <a:graphicData uri="http://schemas.openxmlformats.org/drawingml/2006/table">
            <a:tbl>
              <a:tblPr firstRow="1" bandRow="1">
                <a:tableStyleId>{5C22544A-7EE6-4342-B048-85BDC9FD1C3A}</a:tableStyleId>
              </a:tblPr>
              <a:tblGrid>
                <a:gridCol w="1154502">
                  <a:extLst>
                    <a:ext uri="{9D8B030D-6E8A-4147-A177-3AD203B41FA5}">
                      <a16:colId xmlns:a16="http://schemas.microsoft.com/office/drawing/2014/main" val="1907947404"/>
                    </a:ext>
                  </a:extLst>
                </a:gridCol>
                <a:gridCol w="3183147">
                  <a:extLst>
                    <a:ext uri="{9D8B030D-6E8A-4147-A177-3AD203B41FA5}">
                      <a16:colId xmlns:a16="http://schemas.microsoft.com/office/drawing/2014/main" val="1804323309"/>
                    </a:ext>
                  </a:extLst>
                </a:gridCol>
                <a:gridCol w="3001992">
                  <a:extLst>
                    <a:ext uri="{9D8B030D-6E8A-4147-A177-3AD203B41FA5}">
                      <a16:colId xmlns:a16="http://schemas.microsoft.com/office/drawing/2014/main" val="4020368897"/>
                    </a:ext>
                  </a:extLst>
                </a:gridCol>
                <a:gridCol w="3175959">
                  <a:extLst>
                    <a:ext uri="{9D8B030D-6E8A-4147-A177-3AD203B41FA5}">
                      <a16:colId xmlns:a16="http://schemas.microsoft.com/office/drawing/2014/main" val="2133540399"/>
                    </a:ext>
                  </a:extLst>
                </a:gridCol>
              </a:tblGrid>
              <a:tr h="370840">
                <a:tc>
                  <a:txBody>
                    <a:bodyPr/>
                    <a:lstStyle/>
                    <a:p>
                      <a:endParaRPr lang="en-GB" sz="1200" dirty="0"/>
                    </a:p>
                  </a:txBody>
                  <a:tcPr>
                    <a:solidFill>
                      <a:schemeClr val="bg1"/>
                    </a:solidFill>
                  </a:tcPr>
                </a:tc>
                <a:tc>
                  <a:txBody>
                    <a:bodyPr/>
                    <a:lstStyle/>
                    <a:p>
                      <a:pPr algn="ctr"/>
                      <a:r>
                        <a:rPr lang="en-GB" sz="1200" b="0" dirty="0" smtClean="0">
                          <a:solidFill>
                            <a:schemeClr val="tx1"/>
                          </a:solidFill>
                          <a:latin typeface="Arial" panose="020B0604020202020204" pitchFamily="34" charset="0"/>
                          <a:cs typeface="Arial" panose="020B0604020202020204" pitchFamily="34" charset="0"/>
                        </a:rPr>
                        <a:t>AUTUMN TERM</a:t>
                      </a:r>
                      <a:endParaRPr lang="en-GB" sz="1200" b="0" dirty="0">
                        <a:solidFill>
                          <a:schemeClr val="tx1"/>
                        </a:solidFill>
                        <a:latin typeface="Arial" panose="020B0604020202020204" pitchFamily="34" charset="0"/>
                        <a:cs typeface="Arial" panose="020B0604020202020204" pitchFamily="34" charset="0"/>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a:tcPr>
                </a:tc>
                <a:tc>
                  <a:txBody>
                    <a:bodyPr/>
                    <a:lstStyle/>
                    <a:p>
                      <a:pPr algn="ctr"/>
                      <a:r>
                        <a:rPr lang="en-GB" sz="1200" b="0" dirty="0" smtClean="0">
                          <a:solidFill>
                            <a:schemeClr val="tx1"/>
                          </a:solidFill>
                          <a:latin typeface="Arial" panose="020B0604020202020204" pitchFamily="34" charset="0"/>
                          <a:cs typeface="Arial" panose="020B0604020202020204" pitchFamily="34" charset="0"/>
                        </a:rPr>
                        <a:t>SPRING</a:t>
                      </a:r>
                      <a:r>
                        <a:rPr lang="en-GB" sz="1200" b="0" baseline="0" dirty="0" smtClean="0">
                          <a:solidFill>
                            <a:schemeClr val="tx1"/>
                          </a:solidFill>
                          <a:latin typeface="Arial" panose="020B0604020202020204" pitchFamily="34" charset="0"/>
                          <a:cs typeface="Arial" panose="020B0604020202020204" pitchFamily="34" charset="0"/>
                        </a:rPr>
                        <a:t> TERM</a:t>
                      </a:r>
                      <a:endParaRPr lang="en-GB" sz="1200" b="0" dirty="0">
                        <a:solidFill>
                          <a:schemeClr val="tx1"/>
                        </a:solidFill>
                        <a:latin typeface="Arial" panose="020B0604020202020204" pitchFamily="34" charset="0"/>
                        <a:cs typeface="Arial" panose="020B0604020202020204" pitchFamily="34" charset="0"/>
                      </a:endParaRPr>
                    </a:p>
                  </a:txBody>
                  <a:tcPr>
                    <a:solidFill>
                      <a:schemeClr val="accent4"/>
                    </a:solidFill>
                  </a:tcPr>
                </a:tc>
                <a:tc>
                  <a:txBody>
                    <a:bodyPr/>
                    <a:lstStyle/>
                    <a:p>
                      <a:pPr algn="ctr"/>
                      <a:r>
                        <a:rPr lang="en-GB" sz="1200" b="0" dirty="0" smtClean="0">
                          <a:solidFill>
                            <a:schemeClr val="tx1"/>
                          </a:solidFill>
                          <a:latin typeface="Arial" panose="020B0604020202020204" pitchFamily="34" charset="0"/>
                          <a:cs typeface="Arial" panose="020B0604020202020204" pitchFamily="34" charset="0"/>
                        </a:rPr>
                        <a:t>SUMMER</a:t>
                      </a:r>
                      <a:r>
                        <a:rPr lang="en-GB" sz="1200" b="0" baseline="0" dirty="0" smtClean="0">
                          <a:solidFill>
                            <a:schemeClr val="tx1"/>
                          </a:solidFill>
                          <a:latin typeface="Arial" panose="020B0604020202020204" pitchFamily="34" charset="0"/>
                          <a:cs typeface="Arial" panose="020B0604020202020204" pitchFamily="34" charset="0"/>
                        </a:rPr>
                        <a:t> TERM</a:t>
                      </a:r>
                      <a:endParaRPr lang="en-GB" sz="1200" b="0" dirty="0">
                        <a:solidFill>
                          <a:schemeClr val="tx1"/>
                        </a:solidFill>
                        <a:latin typeface="Arial" panose="020B0604020202020204" pitchFamily="34" charset="0"/>
                        <a:cs typeface="Arial" panose="020B0604020202020204" pitchFamily="34" charset="0"/>
                      </a:endParaRPr>
                    </a:p>
                  </a:txBody>
                  <a:tcPr>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tcPr>
                </a:tc>
                <a:extLst>
                  <a:ext uri="{0D108BD9-81ED-4DB2-BD59-A6C34878D82A}">
                    <a16:rowId xmlns:a16="http://schemas.microsoft.com/office/drawing/2014/main" val="1504574383"/>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1</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rowSpan="2">
                  <a:txBody>
                    <a:bodyPr/>
                    <a:lstStyle/>
                    <a:p>
                      <a:pPr algn="ctr"/>
                      <a:r>
                        <a:rPr lang="en-GB" sz="1200" dirty="0" smtClean="0">
                          <a:solidFill>
                            <a:schemeClr val="bg1"/>
                          </a:solidFill>
                          <a:latin typeface="Arial" panose="020B0604020202020204" pitchFamily="34" charset="0"/>
                          <a:cs typeface="Arial" panose="020B0604020202020204" pitchFamily="34" charset="0"/>
                        </a:rPr>
                        <a:t>Number and Pattern:</a:t>
                      </a:r>
                    </a:p>
                    <a:p>
                      <a:pPr algn="ctr"/>
                      <a:r>
                        <a:rPr lang="en-GB" sz="1200" dirty="0" smtClean="0">
                          <a:solidFill>
                            <a:schemeClr val="bg1"/>
                          </a:solidFill>
                          <a:latin typeface="Arial" panose="020B0604020202020204" pitchFamily="34" charset="0"/>
                          <a:cs typeface="Arial" panose="020B0604020202020204" pitchFamily="34" charset="0"/>
                        </a:rPr>
                        <a:t>Matching</a:t>
                      </a:r>
                      <a:r>
                        <a:rPr lang="en-GB" sz="1200" baseline="0" dirty="0" smtClean="0">
                          <a:solidFill>
                            <a:schemeClr val="bg1"/>
                          </a:solidFill>
                          <a:latin typeface="Arial" panose="020B0604020202020204" pitchFamily="34" charset="0"/>
                          <a:cs typeface="Arial" panose="020B0604020202020204" pitchFamily="34" charset="0"/>
                        </a:rPr>
                        <a:t> and Sorting</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00B050"/>
                    </a:solidFill>
                  </a:tcPr>
                </a:tc>
                <a:tc rowSpan="3">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Counting and Ordering</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Counting on to add</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2352829499"/>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2</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vMerge="1">
                  <a:txBody>
                    <a:bodyPr/>
                    <a:lstStyle/>
                    <a:p>
                      <a:endParaRPr lang="en-GB" dirty="0"/>
                    </a:p>
                  </a:txBody>
                  <a:tcPr/>
                </a:tc>
                <a:tc vMerge="1">
                  <a:txBody>
                    <a:bodyPr/>
                    <a:lstStyle/>
                    <a:p>
                      <a:endParaRPr lang="en-GB" dirty="0"/>
                    </a:p>
                  </a:txBody>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Counting back to subtract</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3750106413"/>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3</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Comparing and Ordering</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00B0F0"/>
                    </a:solidFill>
                  </a:tcPr>
                </a:tc>
                <a:tc vMerge="1">
                  <a:txBody>
                    <a:bodyPr/>
                    <a:lstStyle/>
                    <a:p>
                      <a:endParaRPr lang="en-GB" dirty="0"/>
                    </a:p>
                  </a:txBody>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Counting to 20</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1564189569"/>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4</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rowSpan="3">
                  <a:txBody>
                    <a:bodyPr/>
                    <a:lstStyle/>
                    <a:p>
                      <a:pPr algn="ctr"/>
                      <a:r>
                        <a:rPr lang="en-GB" sz="1200" dirty="0" smtClean="0">
                          <a:solidFill>
                            <a:schemeClr val="bg1"/>
                          </a:solidFill>
                          <a:latin typeface="Arial" panose="020B0604020202020204" pitchFamily="34" charset="0"/>
                          <a:cs typeface="Arial" panose="020B0604020202020204" pitchFamily="34" charset="0"/>
                        </a:rPr>
                        <a:t>Number and Pattern:</a:t>
                      </a:r>
                    </a:p>
                    <a:p>
                      <a:pPr algn="ctr"/>
                      <a:r>
                        <a:rPr lang="en-GB" sz="1200" dirty="0" smtClean="0">
                          <a:solidFill>
                            <a:schemeClr val="bg1"/>
                          </a:solidFill>
                          <a:latin typeface="Arial" panose="020B0604020202020204" pitchFamily="34" charset="0"/>
                          <a:cs typeface="Arial" panose="020B0604020202020204" pitchFamily="34" charset="0"/>
                        </a:rPr>
                        <a:t>Counting</a:t>
                      </a:r>
                      <a:r>
                        <a:rPr lang="en-GB" sz="1200" baseline="0" dirty="0" smtClean="0">
                          <a:solidFill>
                            <a:schemeClr val="bg1"/>
                          </a:solidFill>
                          <a:latin typeface="Arial" panose="020B0604020202020204" pitchFamily="34" charset="0"/>
                          <a:cs typeface="Arial" panose="020B0604020202020204" pitchFamily="34" charset="0"/>
                        </a:rPr>
                        <a:t> up to 10</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Addition within 10</a:t>
                      </a:r>
                      <a:endParaRPr lang="en-GB" sz="1200" dirty="0" smtClean="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Doubling</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2150755584"/>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5</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vMerge="1">
                  <a:txBody>
                    <a:bodyPr/>
                    <a:lstStyle/>
                    <a:p>
                      <a:pPr algn="ct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Comparing and Ordering</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Halving and Sharing</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1462596062"/>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6</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vMerge="1">
                  <a:txBody>
                    <a:bodyPr/>
                    <a:lstStyle/>
                    <a:p>
                      <a:pPr algn="ctr"/>
                      <a:endParaRPr lang="en-GB" sz="1400" dirty="0">
                        <a:latin typeface="Arial" panose="020B0604020202020204" pitchFamily="34" charset="0"/>
                        <a:cs typeface="Arial" panose="020B0604020202020204" pitchFamily="34" charset="0"/>
                      </a:endParaRPr>
                    </a:p>
                  </a:txBody>
                  <a:tcPr anchor="ctr"/>
                </a:tc>
                <a:tc rowSpan="2">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Counting up to 10</a:t>
                      </a:r>
                      <a:endParaRPr lang="en-GB" sz="1200" dirty="0" smtClean="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Odds and Evens</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1331389399"/>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7</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Time</a:t>
                      </a:r>
                    </a:p>
                  </a:txBody>
                  <a:tcPr anchor="ctr">
                    <a:solidFill>
                      <a:srgbClr val="00B0F0"/>
                    </a:solidFill>
                  </a:tcPr>
                </a:tc>
                <a:tc vMerge="1">
                  <a:txBody>
                    <a:bodyPr/>
                    <a:lstStyle/>
                    <a:p>
                      <a:pPr algn="ctr"/>
                      <a:endParaRPr lang="en-GB" sz="1400" dirty="0">
                        <a:latin typeface="Arial" panose="020B0604020202020204" pitchFamily="34" charset="0"/>
                        <a:cs typeface="Arial" panose="020B0604020202020204" pitchFamily="34" charset="0"/>
                      </a:endParaRPr>
                    </a:p>
                  </a:txBody>
                  <a:tcP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Mass</a:t>
                      </a:r>
                      <a:endParaRPr lang="en-GB" sz="1200" dirty="0">
                        <a:solidFill>
                          <a:schemeClr val="bg1"/>
                        </a:solidFill>
                        <a:latin typeface="Arial" panose="020B0604020202020204" pitchFamily="34" charset="0"/>
                        <a:cs typeface="Arial" panose="020B0604020202020204" pitchFamily="34" charset="0"/>
                      </a:endParaRPr>
                    </a:p>
                  </a:txBody>
                  <a:tcPr>
                    <a:solidFill>
                      <a:srgbClr val="00B0F0"/>
                    </a:solidFill>
                  </a:tcPr>
                </a:tc>
                <a:extLst>
                  <a:ext uri="{0D108BD9-81ED-4DB2-BD59-A6C34878D82A}">
                    <a16:rowId xmlns:a16="http://schemas.microsoft.com/office/drawing/2014/main" val="3209065491"/>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8</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rowSpan="2">
                  <a:txBody>
                    <a:bodyPr/>
                    <a:lstStyle/>
                    <a:p>
                      <a:pPr marL="72000" algn="ctr"/>
                      <a:r>
                        <a:rPr lang="en-GB" sz="1200" dirty="0" smtClean="0">
                          <a:solidFill>
                            <a:schemeClr val="bg1"/>
                          </a:solidFill>
                          <a:latin typeface="Arial" panose="020B0604020202020204" pitchFamily="34" charset="0"/>
                          <a:cs typeface="Arial" panose="020B0604020202020204" pitchFamily="34" charset="0"/>
                        </a:rPr>
                        <a:t>Number and Pattern:</a:t>
                      </a:r>
                    </a:p>
                    <a:p>
                      <a:pPr marL="72000" algn="ctr"/>
                      <a:r>
                        <a:rPr lang="en-GB" sz="1200" dirty="0" smtClean="0">
                          <a:solidFill>
                            <a:schemeClr val="bg1"/>
                          </a:solidFill>
                          <a:latin typeface="Arial" panose="020B0604020202020204" pitchFamily="34" charset="0"/>
                          <a:cs typeface="Arial" panose="020B0604020202020204" pitchFamily="34" charset="0"/>
                        </a:rPr>
                        <a:t>Composition</a:t>
                      </a:r>
                      <a:r>
                        <a:rPr lang="en-GB" sz="1200" baseline="0" dirty="0" smtClean="0">
                          <a:solidFill>
                            <a:schemeClr val="bg1"/>
                          </a:solidFill>
                          <a:latin typeface="Arial" panose="020B0604020202020204" pitchFamily="34" charset="0"/>
                          <a:cs typeface="Arial" panose="020B0604020202020204" pitchFamily="34" charset="0"/>
                        </a:rPr>
                        <a:t> of numbers to 5</a:t>
                      </a:r>
                      <a:endParaRPr lang="en-GB" sz="1200" dirty="0" smtClean="0">
                        <a:solidFill>
                          <a:schemeClr val="bg1"/>
                        </a:solidFill>
                        <a:latin typeface="Arial" panose="020B0604020202020204" pitchFamily="34" charset="0"/>
                        <a:cs typeface="Arial" panose="020B0604020202020204" pitchFamily="34" charset="0"/>
                      </a:endParaRPr>
                    </a:p>
                    <a:p>
                      <a:pPr marL="72000" algn="ctr"/>
                      <a:endParaRPr lang="en-GB" sz="1200" dirty="0">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Patterns</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Volume</a:t>
                      </a:r>
                      <a:r>
                        <a:rPr lang="en-GB" sz="1200" baseline="0" dirty="0" smtClean="0">
                          <a:solidFill>
                            <a:schemeClr val="bg1"/>
                          </a:solidFill>
                          <a:latin typeface="Arial" panose="020B0604020202020204" pitchFamily="34" charset="0"/>
                          <a:cs typeface="Arial" panose="020B0604020202020204" pitchFamily="34" charset="0"/>
                        </a:rPr>
                        <a:t> and Capacity</a:t>
                      </a:r>
                      <a:endParaRPr lang="en-GB" sz="1200" dirty="0">
                        <a:solidFill>
                          <a:schemeClr val="bg1"/>
                        </a:solidFill>
                        <a:latin typeface="Arial" panose="020B0604020202020204" pitchFamily="34" charset="0"/>
                        <a:cs typeface="Arial" panose="020B0604020202020204" pitchFamily="34" charset="0"/>
                      </a:endParaRPr>
                    </a:p>
                  </a:txBody>
                  <a:tcPr>
                    <a:solidFill>
                      <a:srgbClr val="00B0F0"/>
                    </a:solidFill>
                  </a:tcPr>
                </a:tc>
                <a:extLst>
                  <a:ext uri="{0D108BD9-81ED-4DB2-BD59-A6C34878D82A}">
                    <a16:rowId xmlns:a16="http://schemas.microsoft.com/office/drawing/2014/main" val="2867252853"/>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9</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vMerge="1">
                  <a:txBody>
                    <a:bodyPr/>
                    <a:lstStyle/>
                    <a:p>
                      <a:pPr algn="ctr"/>
                      <a:endParaRPr lang="en-GB" sz="1400" dirty="0">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Measuring height and length</a:t>
                      </a:r>
                    </a:p>
                  </a:txBody>
                  <a:tcPr>
                    <a:solidFill>
                      <a:srgbClr val="00B0F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Money</a:t>
                      </a:r>
                    </a:p>
                  </a:txBody>
                  <a:tcPr>
                    <a:solidFill>
                      <a:srgbClr val="00B0F0"/>
                    </a:solidFill>
                  </a:tcPr>
                </a:tc>
                <a:extLst>
                  <a:ext uri="{0D108BD9-81ED-4DB2-BD59-A6C34878D82A}">
                    <a16:rowId xmlns:a16="http://schemas.microsoft.com/office/drawing/2014/main" val="4117377646"/>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10</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rowSpan="3">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2D</a:t>
                      </a:r>
                      <a:r>
                        <a:rPr lang="en-GB" sz="1200" baseline="0" dirty="0" smtClean="0">
                          <a:solidFill>
                            <a:schemeClr val="bg1"/>
                          </a:solidFill>
                          <a:latin typeface="Arial" panose="020B0604020202020204" pitchFamily="34" charset="0"/>
                          <a:cs typeface="Arial" panose="020B0604020202020204" pitchFamily="34" charset="0"/>
                        </a:rPr>
                        <a:t> Shapes</a:t>
                      </a:r>
                    </a:p>
                    <a:p>
                      <a:pPr algn="ctr"/>
                      <a:r>
                        <a:rPr lang="en-GB" sz="1200" baseline="0" dirty="0" smtClean="0">
                          <a:solidFill>
                            <a:schemeClr val="bg1"/>
                          </a:solidFill>
                          <a:latin typeface="Arial" panose="020B0604020202020204" pitchFamily="34" charset="0"/>
                          <a:cs typeface="Arial" panose="020B0604020202020204" pitchFamily="34" charset="0"/>
                        </a:rPr>
                        <a:t>Positional Language</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Capacity</a:t>
                      </a:r>
                    </a:p>
                  </a:txBody>
                  <a:tcPr>
                    <a:solidFill>
                      <a:srgbClr val="00B0F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Data</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1361769260"/>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11</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vMerge="1">
                  <a:txBody>
                    <a:bodyPr/>
                    <a:lstStyle/>
                    <a:p>
                      <a:pPr algn="ct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2D</a:t>
                      </a:r>
                      <a:r>
                        <a:rPr lang="en-GB" sz="1200" baseline="0" dirty="0" smtClean="0">
                          <a:solidFill>
                            <a:schemeClr val="bg1"/>
                          </a:solidFill>
                          <a:latin typeface="Arial" panose="020B0604020202020204" pitchFamily="34" charset="0"/>
                          <a:cs typeface="Arial" panose="020B0604020202020204" pitchFamily="34" charset="0"/>
                        </a:rPr>
                        <a:t> Shape</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GB" sz="1200" dirty="0" smtClean="0">
                          <a:latin typeface="Arial" panose="020B0604020202020204" pitchFamily="34" charset="0"/>
                          <a:cs typeface="Arial" panose="020B0604020202020204" pitchFamily="34" charset="0"/>
                        </a:rPr>
                        <a:t>Consolidation</a:t>
                      </a:r>
                      <a:endParaRPr lang="en-GB" sz="1200" dirty="0">
                        <a:latin typeface="Arial" panose="020B0604020202020204" pitchFamily="34" charset="0"/>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668867931"/>
                  </a:ext>
                </a:extLst>
              </a:tr>
              <a:tr h="370840">
                <a:tc>
                  <a:txBody>
                    <a:bodyPr/>
                    <a:lstStyle/>
                    <a:p>
                      <a:pPr algn="ctr"/>
                      <a:r>
                        <a:rPr lang="en-GB" sz="1200" dirty="0" smtClean="0">
                          <a:solidFill>
                            <a:schemeClr val="bg1"/>
                          </a:solidFill>
                          <a:latin typeface="Arial" panose="020B0604020202020204" pitchFamily="34" charset="0"/>
                          <a:cs typeface="Arial" panose="020B0604020202020204" pitchFamily="34" charset="0"/>
                        </a:rPr>
                        <a:t>Week 12</a:t>
                      </a:r>
                      <a:endParaRPr lang="en-GB" sz="1200" dirty="0">
                        <a:solidFill>
                          <a:schemeClr val="bg1"/>
                        </a:solidFill>
                        <a:latin typeface="Arial" panose="020B0604020202020204" pitchFamily="34" charset="0"/>
                        <a:cs typeface="Arial" panose="020B0604020202020204" pitchFamily="34" charset="0"/>
                      </a:endParaRPr>
                    </a:p>
                  </a:txBody>
                  <a:tcPr anchor="ctr">
                    <a:solidFill>
                      <a:srgbClr val="FF0000"/>
                    </a:solidFill>
                  </a:tcPr>
                </a:tc>
                <a:tc vMerge="1">
                  <a:txBody>
                    <a:bodyPr/>
                    <a:lstStyle/>
                    <a:p>
                      <a:pPr algn="ct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200" dirty="0" smtClean="0">
                          <a:solidFill>
                            <a:schemeClr val="bg1"/>
                          </a:solidFill>
                          <a:latin typeface="Arial" panose="020B0604020202020204" pitchFamily="34" charset="0"/>
                          <a:cs typeface="Arial" panose="020B0604020202020204" pitchFamily="34" charset="0"/>
                        </a:rPr>
                        <a:t>Shape, Space and Measure:</a:t>
                      </a:r>
                    </a:p>
                    <a:p>
                      <a:pPr algn="ctr"/>
                      <a:r>
                        <a:rPr lang="en-GB" sz="1200" dirty="0" smtClean="0">
                          <a:solidFill>
                            <a:schemeClr val="bg1"/>
                          </a:solidFill>
                          <a:latin typeface="Arial" panose="020B0604020202020204" pitchFamily="34" charset="0"/>
                          <a:cs typeface="Arial" panose="020B0604020202020204" pitchFamily="34" charset="0"/>
                        </a:rPr>
                        <a:t>3D</a:t>
                      </a:r>
                      <a:r>
                        <a:rPr lang="en-GB" sz="1200" baseline="0" dirty="0" smtClean="0">
                          <a:solidFill>
                            <a:schemeClr val="bg1"/>
                          </a:solidFill>
                          <a:latin typeface="Arial" panose="020B0604020202020204" pitchFamily="34" charset="0"/>
                          <a:cs typeface="Arial" panose="020B0604020202020204" pitchFamily="34" charset="0"/>
                        </a:rPr>
                        <a:t> Shape</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F0"/>
                    </a:solidFill>
                  </a:tcPr>
                </a:tc>
                <a:tc>
                  <a:txBody>
                    <a:bodyPr/>
                    <a:lstStyle/>
                    <a:p>
                      <a:pPr algn="ctr"/>
                      <a:r>
                        <a:rPr lang="en-GB" sz="1200" dirty="0" smtClean="0">
                          <a:solidFill>
                            <a:schemeClr val="bg1"/>
                          </a:solidFill>
                          <a:latin typeface="Arial" panose="020B0604020202020204" pitchFamily="34" charset="0"/>
                          <a:cs typeface="Arial" panose="020B0604020202020204" pitchFamily="34" charset="0"/>
                        </a:rPr>
                        <a:t>Number</a:t>
                      </a:r>
                      <a:r>
                        <a:rPr lang="en-GB" sz="1200" baseline="0" dirty="0" smtClean="0">
                          <a:solidFill>
                            <a:schemeClr val="bg1"/>
                          </a:solidFill>
                          <a:latin typeface="Arial" panose="020B0604020202020204" pitchFamily="34" charset="0"/>
                          <a:cs typeface="Arial" panose="020B0604020202020204" pitchFamily="34" charset="0"/>
                        </a:rPr>
                        <a:t> and Pattern:</a:t>
                      </a:r>
                    </a:p>
                    <a:p>
                      <a:pPr algn="ctr"/>
                      <a:r>
                        <a:rPr lang="en-GB" sz="1200" baseline="0" dirty="0" smtClean="0">
                          <a:solidFill>
                            <a:schemeClr val="bg1"/>
                          </a:solidFill>
                          <a:latin typeface="Arial" panose="020B0604020202020204" pitchFamily="34" charset="0"/>
                          <a:cs typeface="Arial" panose="020B0604020202020204" pitchFamily="34" charset="0"/>
                        </a:rPr>
                        <a:t>Word Problems</a:t>
                      </a:r>
                      <a:endParaRPr lang="en-GB"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4011873060"/>
                  </a:ext>
                </a:extLst>
              </a:tr>
            </a:tbl>
          </a:graphicData>
        </a:graphic>
      </p:graphicFrame>
    </p:spTree>
    <p:extLst>
      <p:ext uri="{BB962C8B-B14F-4D97-AF65-F5344CB8AC3E}">
        <p14:creationId xmlns:p14="http://schemas.microsoft.com/office/powerpoint/2010/main" val="187758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7725" y="158750"/>
            <a:ext cx="10515600" cy="479425"/>
          </a:xfrm>
        </p:spPr>
        <p:txBody>
          <a:bodyPr>
            <a:normAutofit/>
          </a:bodyPr>
          <a:lstStyle/>
          <a:p>
            <a:pPr algn="ctr"/>
            <a:endParaRPr lang="en-GB" sz="2400" b="1" dirty="0"/>
          </a:p>
        </p:txBody>
      </p:sp>
      <p:pic>
        <p:nvPicPr>
          <p:cNvPr id="2" name="Picture 1"/>
          <p:cNvPicPr>
            <a:picLocks noChangeAspect="1"/>
          </p:cNvPicPr>
          <p:nvPr/>
        </p:nvPicPr>
        <p:blipFill rotWithShape="1">
          <a:blip r:embed="rId2"/>
          <a:srcRect l="28134" t="20769" r="9542" b="7733"/>
          <a:stretch/>
        </p:blipFill>
        <p:spPr>
          <a:xfrm>
            <a:off x="350862" y="71002"/>
            <a:ext cx="10751333" cy="6693619"/>
          </a:xfrm>
          <a:prstGeom prst="rect">
            <a:avLst/>
          </a:prstGeom>
        </p:spPr>
      </p:pic>
    </p:spTree>
    <p:extLst>
      <p:ext uri="{BB962C8B-B14F-4D97-AF65-F5344CB8AC3E}">
        <p14:creationId xmlns:p14="http://schemas.microsoft.com/office/powerpoint/2010/main" val="135951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63500"/>
            <a:ext cx="10515600" cy="479425"/>
          </a:xfrm>
        </p:spPr>
        <p:txBody>
          <a:bodyPr>
            <a:normAutofit/>
          </a:bodyPr>
          <a:lstStyle/>
          <a:p>
            <a:pPr algn="ctr"/>
            <a:endParaRPr lang="en-GB" sz="2400" b="1" dirty="0"/>
          </a:p>
        </p:txBody>
      </p:sp>
      <p:pic>
        <p:nvPicPr>
          <p:cNvPr id="2" name="Picture 1"/>
          <p:cNvPicPr>
            <a:picLocks noChangeAspect="1"/>
          </p:cNvPicPr>
          <p:nvPr/>
        </p:nvPicPr>
        <p:blipFill rotWithShape="1">
          <a:blip r:embed="rId2"/>
          <a:srcRect l="27842" t="20058" r="9534" b="8665"/>
          <a:stretch/>
        </p:blipFill>
        <p:spPr>
          <a:xfrm>
            <a:off x="201724" y="63499"/>
            <a:ext cx="10771076" cy="6653361"/>
          </a:xfrm>
          <a:prstGeom prst="rect">
            <a:avLst/>
          </a:prstGeom>
        </p:spPr>
      </p:pic>
    </p:spTree>
    <p:extLst>
      <p:ext uri="{BB962C8B-B14F-4D97-AF65-F5344CB8AC3E}">
        <p14:creationId xmlns:p14="http://schemas.microsoft.com/office/powerpoint/2010/main" val="63041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00"/>
            <a:ext cx="10515600" cy="479425"/>
          </a:xfrm>
        </p:spPr>
        <p:txBody>
          <a:bodyPr>
            <a:normAutofit/>
          </a:bodyPr>
          <a:lstStyle/>
          <a:p>
            <a:pPr algn="ctr"/>
            <a:endParaRPr lang="en-GB" sz="2400" b="1"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2"/>
          <a:srcRect l="28033" t="20376" r="9242" b="8067"/>
          <a:stretch/>
        </p:blipFill>
        <p:spPr>
          <a:xfrm>
            <a:off x="230258" y="129056"/>
            <a:ext cx="10735410" cy="6646496"/>
          </a:xfrm>
          <a:prstGeom prst="rect">
            <a:avLst/>
          </a:prstGeom>
        </p:spPr>
      </p:pic>
    </p:spTree>
    <p:extLst>
      <p:ext uri="{BB962C8B-B14F-4D97-AF65-F5344CB8AC3E}">
        <p14:creationId xmlns:p14="http://schemas.microsoft.com/office/powerpoint/2010/main" val="202761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743" t="20302" r="9830" b="8211"/>
          <a:stretch/>
        </p:blipFill>
        <p:spPr>
          <a:xfrm>
            <a:off x="146649" y="94889"/>
            <a:ext cx="10593238" cy="6583435"/>
          </a:xfrm>
          <a:prstGeom prst="rect">
            <a:avLst/>
          </a:prstGeom>
        </p:spPr>
      </p:pic>
    </p:spTree>
    <p:extLst>
      <p:ext uri="{BB962C8B-B14F-4D97-AF65-F5344CB8AC3E}">
        <p14:creationId xmlns:p14="http://schemas.microsoft.com/office/powerpoint/2010/main" val="32613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057" t="20147" r="9619" b="7994"/>
          <a:stretch/>
        </p:blipFill>
        <p:spPr>
          <a:xfrm>
            <a:off x="97544" y="167218"/>
            <a:ext cx="10452562" cy="6540491"/>
          </a:xfrm>
          <a:prstGeom prst="rect">
            <a:avLst/>
          </a:prstGeom>
        </p:spPr>
      </p:pic>
    </p:spTree>
    <p:extLst>
      <p:ext uri="{BB962C8B-B14F-4D97-AF65-F5344CB8AC3E}">
        <p14:creationId xmlns:p14="http://schemas.microsoft.com/office/powerpoint/2010/main" val="130623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7902" t="19921" r="9727" b="10479"/>
          <a:stretch/>
        </p:blipFill>
        <p:spPr>
          <a:xfrm>
            <a:off x="189782" y="129396"/>
            <a:ext cx="10877909" cy="6587870"/>
          </a:xfrm>
          <a:prstGeom prst="rect">
            <a:avLst/>
          </a:prstGeom>
        </p:spPr>
      </p:pic>
    </p:spTree>
    <p:extLst>
      <p:ext uri="{BB962C8B-B14F-4D97-AF65-F5344CB8AC3E}">
        <p14:creationId xmlns:p14="http://schemas.microsoft.com/office/powerpoint/2010/main" val="2304798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450</Words>
  <Application>Microsoft Office PowerPoint</Application>
  <PresentationFormat>Widescreen</PresentationFormat>
  <Paragraphs>95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Maths Medium Term Overviews</vt:lpstr>
      <vt:lpstr>Primary Maths Series – Reception at a Glance</vt:lpstr>
      <vt:lpstr>PowerPoint Presentation</vt:lpstr>
      <vt:lpstr>PowerPoint Presentation</vt:lpstr>
      <vt:lpstr>PowerPoint Presentation</vt:lpstr>
      <vt:lpstr>PowerPoint Presentation</vt:lpstr>
      <vt:lpstr>PowerPoint Presentation</vt:lpstr>
      <vt:lpstr>PowerPoint Presentation</vt:lpstr>
    </vt:vector>
  </TitlesOfParts>
  <Company>Marshside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Gaps Analysis</dc:title>
  <dc:creator>Emma Brindle</dc:creator>
  <cp:lastModifiedBy>Emma Brindle</cp:lastModifiedBy>
  <cp:revision>14</cp:revision>
  <dcterms:created xsi:type="dcterms:W3CDTF">2021-04-20T09:43:48Z</dcterms:created>
  <dcterms:modified xsi:type="dcterms:W3CDTF">2022-10-04T10:57:20Z</dcterms:modified>
</cp:coreProperties>
</file>